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F0361A-6DC9-8BDE-9821-A1F64289ACD9}" v="62" dt="2021-12-19T00:34:25.431"/>
    <p1510:client id="{5404AFD3-7898-3E7C-7A61-168328225504}" v="31" dt="2021-12-19T19:29:36.495"/>
    <p1510:client id="{7E09ACA1-8F8B-1C2F-35F0-CE6E41EAB1DC}" v="288" dt="2021-12-18T21:54:22.628"/>
    <p1510:client id="{955FE8AC-5DC8-4A33-8AED-C4DB17048154}" v="19" dt="2021-12-18T19:38:31.529"/>
    <p1510:client id="{99FBDD35-A13B-2C2A-BE34-310E909A1000}" v="140" dt="2021-12-19T00:13:33.325"/>
    <p1510:client id="{A5BE484B-AF67-1A3F-FD49-4EE375BC3DBA}" v="332" dt="2021-12-19T19:19:00.721"/>
    <p1510:client id="{C925A385-7BB9-DFA8-F400-E8C0F164A207}" v="128" dt="2021-12-19T17:51:49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pb-assets/assets/23796146/Computable_Knowledge_Paper_Author_Instructions_ver_10.27.21b-1635784493517.pdf" TargetMode="External"/><Relationship Id="rId2" Type="http://schemas.openxmlformats.org/officeDocument/2006/relationships/hyperlink" Target="Https://onlinelibrary.wiley.com/page/journal/23796146/homepage/ck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2/lrh2.1028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doi/1002.lrh2.10030" TargetMode="External"/><Relationship Id="rId2" Type="http://schemas.openxmlformats.org/officeDocument/2006/relationships/hyperlink" Target="Https://onlinelibrary.wiley.com/doi/10.1002/lrh2.1002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nlinelibrary.wiley.com/doi/10.1002/lrh2.10059" TargetMode="External"/><Relationship Id="rId4" Type="http://schemas.openxmlformats.org/officeDocument/2006/relationships/hyperlink" Target="Https://onlinelibrary.wiley.com/doi/10.1002.lrh2.10051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doi/10.1002/lrh2.10203" TargetMode="External"/><Relationship Id="rId7" Type="http://schemas.openxmlformats.org/officeDocument/2006/relationships/hyperlink" Target="Https://onlinelibrary.wiley.com/doi/10.1002/lrh2.10286" TargetMode="External"/><Relationship Id="rId2" Type="http://schemas.openxmlformats.org/officeDocument/2006/relationships/hyperlink" Target="Https://onlinelibrary.wiley.com/doi/10.1002/lrh2.100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nlinelibrary.wiley.com/doi/10.1002/lrh2.10256" TargetMode="External"/><Relationship Id="rId5" Type="http://schemas.openxmlformats.org/officeDocument/2006/relationships/hyperlink" Target="Https://onlinelibrary.wiley.com/doi/10.1002/lrh2.10255" TargetMode="External"/><Relationship Id="rId4" Type="http://schemas.openxmlformats.org/officeDocument/2006/relationships/hyperlink" Target="Https://onlinelibrary.wiley.com/doi/10.1002/lrh2.1024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toc/23796146/0/0" TargetMode="External"/><Relationship Id="rId2" Type="http://schemas.openxmlformats.org/officeDocument/2006/relationships/hyperlink" Target="https://onlinelibrary.wiley.com/toc/23796146/2021/5/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i="1">
                <a:solidFill>
                  <a:srgbClr val="FF0000"/>
                </a:solidFill>
                <a:cs typeface="Calibri Light"/>
              </a:rPr>
              <a:t>Learning Health Systems</a:t>
            </a:r>
            <a:endParaRPr lang="en-US" sz="4800" b="1" i="1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cs typeface="Calibri"/>
              </a:rPr>
              <a:t>A Journal's</a:t>
            </a:r>
            <a:r>
              <a:rPr lang="en-US">
                <a:cs typeface="Calibri"/>
              </a:rPr>
              <a:t> </a:t>
            </a:r>
            <a:r>
              <a:rPr lang="en-US" b="1">
                <a:cs typeface="Calibri"/>
              </a:rPr>
              <a:t>Journey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9C692-6BDF-412C-9498-D8E546F70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So what about the Journal's Journey?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7401-D242-4E4D-BA28-059A2516C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259" y="1220507"/>
            <a:ext cx="10515600" cy="435133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>
                <a:cs typeface="Calibri"/>
              </a:rPr>
              <a:t>We're still on the road to an Impact Factor.</a:t>
            </a:r>
            <a:endParaRPr lang="en-US" dirty="0"/>
          </a:p>
          <a:p>
            <a:r>
              <a:rPr lang="en-US" dirty="0">
                <a:cs typeface="Calibri"/>
              </a:rPr>
              <a:t>Overall, we would like more organic submissions, and we are hopeful that the MCBK movement will create future submissions for the LHS Journal</a:t>
            </a:r>
            <a:endParaRPr lang="en-US"/>
          </a:p>
          <a:p>
            <a:r>
              <a:rPr lang="en-US" i="1" dirty="0">
                <a:cs typeface="Calibri"/>
              </a:rPr>
              <a:t>Learning Health Systems</a:t>
            </a:r>
            <a:r>
              <a:rPr lang="en-US" dirty="0">
                <a:cs typeface="Calibri"/>
              </a:rPr>
              <a:t> will serve as the "voice" of MCBK</a:t>
            </a:r>
          </a:p>
          <a:p>
            <a:r>
              <a:rPr lang="en-US" dirty="0">
                <a:cs typeface="Calibri"/>
              </a:rPr>
              <a:t>We have begun publishing the MCBK Meeting Summary in the Journal</a:t>
            </a:r>
            <a:endParaRPr lang="en-US"/>
          </a:p>
          <a:p>
            <a:r>
              <a:rPr lang="en-US" dirty="0">
                <a:cs typeface="Calibri"/>
              </a:rPr>
              <a:t>The Journal now publishes the Abstracts of posters or demos submitted for the MCBK meeting</a:t>
            </a:r>
          </a:p>
          <a:p>
            <a:r>
              <a:rPr lang="en-US" dirty="0">
                <a:cs typeface="Calibri"/>
              </a:rPr>
              <a:t>Starting in 2020, we began promoting submission of Computable Knowledge Publications for the Journal through our various mailing and organizational lists.</a:t>
            </a:r>
          </a:p>
          <a:p>
            <a:r>
              <a:rPr lang="en-US" dirty="0">
                <a:cs typeface="Calibri"/>
              </a:rPr>
              <a:t>The Journal website offers both a brief and an expanded "view" of author submission instructions:</a:t>
            </a:r>
          </a:p>
          <a:p>
            <a:r>
              <a:rPr lang="en-US" dirty="0">
                <a:cs typeface="Calibri"/>
                <a:hlinkClick r:id="rId2"/>
              </a:rPr>
              <a:t>Https://onlinelibrary.wiley.com/page/journal/23796146/homepage/ckp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  <a:hlinkClick r:id="rId3"/>
              </a:rPr>
              <a:t>Https://onlinelibrary.wiley.com/pb-assets/assets/23796146/Computable_Knowledge_Paper_Author_Instructions_ver_10.27.21b-1635784493517.pdf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3943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968A6-477E-4B15-A896-6FFAC849D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Initial CKP article To Appear In 2020: 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Volume 6, Issue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6C34C-C175-453B-A05D-48B311C16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"Immunization calculation engine: An open source immunization evaluation and forecasting system"</a:t>
            </a:r>
            <a:endParaRPr lang="en-US" dirty="0"/>
          </a:p>
          <a:p>
            <a:pPr marL="0" indent="0">
              <a:buNone/>
            </a:pPr>
            <a:r>
              <a:rPr lang="en-US" sz="1600" dirty="0">
                <a:cs typeface="Calibri" panose="020F0502020204030204"/>
              </a:rPr>
              <a:t>Noam H. Arzt, Daryl </a:t>
            </a:r>
            <a:r>
              <a:rPr lang="en-US" sz="1600" dirty="0" err="1">
                <a:cs typeface="Calibri" panose="020F0502020204030204"/>
              </a:rPr>
              <a:t>Chertcoff</a:t>
            </a:r>
            <a:r>
              <a:rPr lang="en-US" sz="1600" dirty="0">
                <a:cs typeface="Calibri" panose="020F0502020204030204"/>
              </a:rPr>
              <a:t>, Samuel </a:t>
            </a:r>
            <a:r>
              <a:rPr lang="en-US" sz="1600" dirty="0" err="1">
                <a:cs typeface="Calibri" panose="020F0502020204030204"/>
              </a:rPr>
              <a:t>Nicolary</a:t>
            </a:r>
            <a:r>
              <a:rPr lang="en-US" sz="1600" dirty="0">
                <a:cs typeface="Calibri" panose="020F0502020204030204"/>
              </a:rPr>
              <a:t>, Michael </a:t>
            </a:r>
            <a:r>
              <a:rPr lang="en-US" sz="1600" dirty="0" err="1">
                <a:cs typeface="Calibri" panose="020F0502020204030204"/>
              </a:rPr>
              <a:t>Suralik</a:t>
            </a:r>
            <a:r>
              <a:rPr lang="en-US" sz="1600" dirty="0">
                <a:cs typeface="Calibri" panose="020F0502020204030204"/>
              </a:rPr>
              <a:t>, Michael Berry</a:t>
            </a:r>
          </a:p>
          <a:p>
            <a:pPr marL="0" indent="0">
              <a:buNone/>
            </a:pPr>
            <a:r>
              <a:rPr lang="en-US" sz="2000" dirty="0">
                <a:cs typeface="Calibri" panose="020F0502020204030204"/>
                <a:hlinkClick r:id="rId2"/>
              </a:rPr>
              <a:t>Https://doi.org/10</a:t>
            </a:r>
            <a:r>
              <a:rPr lang="en-US" dirty="0">
                <a:cs typeface="Calibri" panose="020F0502020204030204"/>
                <a:hlinkClick r:id="rId2"/>
              </a:rPr>
              <a:t>.</a:t>
            </a:r>
            <a:r>
              <a:rPr lang="en-US" sz="2000" dirty="0">
                <a:cs typeface="Calibri" panose="020F0502020204030204"/>
                <a:hlinkClick r:id="rId2"/>
              </a:rPr>
              <a:t>1002/lrh2.10285</a:t>
            </a:r>
            <a:endParaRPr lang="en-US" sz="20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 dirty="0">
                <a:cs typeface="Calibri" panose="020F0502020204030204"/>
              </a:rPr>
              <a:t>Now in Early View</a:t>
            </a:r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This article seeks to enable wider availability of ICE as a computable knowledge artifact, along with technical detail important to understanding its use and enabling its deployment.</a:t>
            </a:r>
          </a:p>
        </p:txBody>
      </p:sp>
    </p:spTree>
    <p:extLst>
      <p:ext uri="{BB962C8B-B14F-4D97-AF65-F5344CB8AC3E}">
        <p14:creationId xmlns:p14="http://schemas.microsoft.com/office/powerpoint/2010/main" val="2197757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512FB-ED68-4877-9320-923443612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347" y="465978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Arzt et al.-</a:t>
            </a:r>
            <a:r>
              <a:rPr lang="en-US" b="1" dirty="0">
                <a:cs typeface="Calibri Light"/>
              </a:rPr>
              <a:t>CKP ICE Abstract highlights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0D7F6-F131-483C-8ABC-A3F70D0A6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053" y="1298949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Immunization Calculation Engine (ICE) is free, open-source immunization forecasting evaluation and software system whose default immunization schedule supports all routine childhood, adolescent, and adult immunizations based on recommendations...</a:t>
            </a:r>
          </a:p>
          <a:p>
            <a:r>
              <a:rPr lang="en-US" dirty="0">
                <a:cs typeface="Calibri"/>
              </a:rPr>
              <a:t>...first released as a Docker image... [which] ... reduces complexity of software distribution and set up</a:t>
            </a:r>
          </a:p>
          <a:p>
            <a:r>
              <a:rPr lang="en-US" dirty="0">
                <a:cs typeface="Calibri"/>
              </a:rPr>
              <a:t>Additional research needed to determine impact on clinical care following deployment.</a:t>
            </a:r>
          </a:p>
          <a:p>
            <a:r>
              <a:rPr lang="en-US" dirty="0">
                <a:cs typeface="Calibri"/>
              </a:rPr>
              <a:t>Focused on minimizing barriers to installing and using ICE anywhere.</a:t>
            </a:r>
          </a:p>
        </p:txBody>
      </p:sp>
    </p:spTree>
    <p:extLst>
      <p:ext uri="{BB962C8B-B14F-4D97-AF65-F5344CB8AC3E}">
        <p14:creationId xmlns:p14="http://schemas.microsoft.com/office/powerpoint/2010/main" val="2440194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4FDCE-DBE6-42BC-BD55-F98BF2F1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Thank you for listening and Other important articles from the LHS Journal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2EE5B-CB57-4F69-A345-65CDB597F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>
                <a:cs typeface="Calibri"/>
              </a:rPr>
              <a:t>The science of Learning Health Systems: Foundations for a new journal</a:t>
            </a:r>
          </a:p>
          <a:p>
            <a:pPr marL="0" indent="0">
              <a:buNone/>
            </a:pPr>
            <a:r>
              <a:rPr lang="en-US" dirty="0">
                <a:cs typeface="Calibri"/>
                <a:hlinkClick r:id="rId2"/>
              </a:rPr>
              <a:t>Https://onlinelibrary.wiley.com/doi/10.1002/lrh2.10020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Patient empowerment and the Learning Health System</a:t>
            </a:r>
          </a:p>
          <a:p>
            <a:pPr marL="0" indent="0">
              <a:buNone/>
            </a:pPr>
            <a:r>
              <a:rPr lang="en-US" dirty="0">
                <a:cs typeface="Calibri"/>
                <a:hlinkClick r:id="rId3"/>
              </a:rPr>
              <a:t>Https://onlinelibrary.wiley.com/doi/1002.lrh2.10030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Ethical, legal, and social implications of learning health systems</a:t>
            </a:r>
          </a:p>
          <a:p>
            <a:pPr marL="0" indent="0">
              <a:buNone/>
            </a:pPr>
            <a:r>
              <a:rPr lang="en-US" dirty="0">
                <a:cs typeface="Calibri"/>
                <a:hlinkClick r:id="rId4"/>
              </a:rPr>
              <a:t>Https://onlinelibrary.wiley.com/doi/10.1002.lrh2.10051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Swiss Learning Health System: A national initiative to establish learning cycles for continuous health system improvement</a:t>
            </a:r>
          </a:p>
          <a:p>
            <a:pPr marL="0" indent="0">
              <a:buNone/>
            </a:pPr>
            <a:r>
              <a:rPr lang="en-US" dirty="0">
                <a:cs typeface="Calibri"/>
                <a:hlinkClick r:id="rId5"/>
              </a:rPr>
              <a:t>Https://onlinelibrary.wiley.com/doi/10.1002/lrh2.10059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3913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E0CD8-9CE0-416B-946B-043CB9B6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Other important articles from the LHS Journal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257C4-4CE9-4958-A8F3-28E262030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>
                <a:cs typeface="Calibri"/>
              </a:rPr>
              <a:t>Learning Health Systems: Connecting Research to Practice</a:t>
            </a:r>
          </a:p>
          <a:p>
            <a:pPr marL="0" indent="0">
              <a:buNone/>
            </a:pPr>
            <a:r>
              <a:rPr lang="en-US" dirty="0">
                <a:cs typeface="Calibri"/>
                <a:hlinkClick r:id="rId2"/>
              </a:rPr>
              <a:t>Https://onlinelibrary.wiley.com/doi/10.1002/lrh2.10078</a:t>
            </a:r>
          </a:p>
          <a:p>
            <a:r>
              <a:rPr lang="en-US" dirty="0">
                <a:cs typeface="Calibri"/>
              </a:rPr>
              <a:t>Computable knowledge:  An imperative for Learning Health Systems</a:t>
            </a:r>
          </a:p>
          <a:p>
            <a:pPr marL="0" indent="0">
              <a:buNone/>
            </a:pPr>
            <a:r>
              <a:rPr lang="en-US" dirty="0">
                <a:cs typeface="Calibri"/>
                <a:hlinkClick r:id="rId3"/>
              </a:rPr>
              <a:t>Https://onlinelibrary.wiley.com/doi/10.1002/lrh2.10203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Why does human phenomics matter today?</a:t>
            </a:r>
          </a:p>
          <a:p>
            <a:pPr marL="0" indent="0">
              <a:buNone/>
            </a:pPr>
            <a:r>
              <a:rPr lang="en-US" dirty="0">
                <a:cs typeface="Calibri"/>
                <a:hlinkClick r:id="rId4"/>
              </a:rPr>
              <a:t>Https://onlinelibrary.wiley.com/doi/10.1002/lrh2.10249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Summary of third annual MCBK public meeting...2020</a:t>
            </a:r>
          </a:p>
          <a:p>
            <a:pPr marL="0" indent="0">
              <a:buNone/>
            </a:pPr>
            <a:r>
              <a:rPr lang="en-US" dirty="0">
                <a:cs typeface="Calibri"/>
                <a:hlinkClick r:id="rId5"/>
              </a:rPr>
              <a:t>Https://onlinelibrary.wiley.com/doi/10.1002/lrh2.10255</a:t>
            </a:r>
          </a:p>
          <a:p>
            <a:r>
              <a:rPr lang="en-US" dirty="0">
                <a:cs typeface="Calibri"/>
              </a:rPr>
              <a:t>Poster Abstracts from Third Annual Public Meeting: MCBK...2020</a:t>
            </a:r>
          </a:p>
          <a:p>
            <a:pPr marL="0" indent="0">
              <a:buNone/>
            </a:pPr>
            <a:r>
              <a:rPr lang="en-US" dirty="0">
                <a:cs typeface="Calibri"/>
                <a:hlinkClick r:id="rId6"/>
              </a:rPr>
              <a:t>Https://onlinelibrary.wiley.com/doi/10.1002/lrh2.10256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Collaborative learning health systems: Science and practice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  <a:hlinkClick r:id="rId7"/>
              </a:rPr>
              <a:t>Https://onlinelibrary.wiley.com/doi/10.1002/lrh2.10286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878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F657D-E1A9-4439-A9CE-5BBD1B909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Introduction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DE828-1578-426D-8160-BC97E7D4D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818" y="175839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My duties: Facilitator, Communicator, Liaison, Problem Solver, Cattle Prod, and Promoter</a:t>
            </a:r>
          </a:p>
          <a:p>
            <a:r>
              <a:rPr lang="en-US" dirty="0">
                <a:cs typeface="Calibri"/>
              </a:rPr>
              <a:t>No central production unit in Ann Arbor, only the Editorial Staff (Chuck, Nancy, me)</a:t>
            </a:r>
          </a:p>
          <a:p>
            <a:r>
              <a:rPr lang="en-US" dirty="0" err="1">
                <a:cs typeface="Calibri"/>
              </a:rPr>
              <a:t>ScholarOne</a:t>
            </a:r>
            <a:r>
              <a:rPr lang="en-US" dirty="0">
                <a:cs typeface="Calibri"/>
              </a:rPr>
              <a:t> Manuscripts </a:t>
            </a:r>
            <a:r>
              <a:rPr lang="en-US" baseline="30000" dirty="0">
                <a:cs typeface="Calibri"/>
              </a:rPr>
              <a:t>TM </a:t>
            </a:r>
            <a:r>
              <a:rPr lang="en-US" dirty="0">
                <a:cs typeface="Calibri"/>
              </a:rPr>
              <a:t>is the tool we use!</a:t>
            </a:r>
          </a:p>
          <a:p>
            <a:r>
              <a:rPr lang="en-US" dirty="0">
                <a:cs typeface="Calibri"/>
              </a:rPr>
              <a:t>Associate Editors (7) and Peer Reviewers (&gt;100) do the hard work</a:t>
            </a:r>
          </a:p>
          <a:p>
            <a:r>
              <a:rPr lang="en-US" dirty="0">
                <a:cs typeface="Calibri"/>
              </a:rPr>
              <a:t>Editorial Board members (30+) keep us on track and moving forward </a:t>
            </a:r>
          </a:p>
          <a:p>
            <a:r>
              <a:rPr lang="en-US" dirty="0">
                <a:cs typeface="Calibri"/>
              </a:rPr>
              <a:t>Wiley Publishing provides us with publishing and production assistance</a:t>
            </a:r>
          </a:p>
        </p:txBody>
      </p:sp>
    </p:spTree>
    <p:extLst>
      <p:ext uri="{BB962C8B-B14F-4D97-AF65-F5344CB8AC3E}">
        <p14:creationId xmlns:p14="http://schemas.microsoft.com/office/powerpoint/2010/main" val="2694033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3B675-B1C3-4A30-BCF2-2DCB73B7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The Journal: Overview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C9616-AC11-44B8-A621-09091147F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8037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cs typeface="Calibri"/>
              </a:rPr>
              <a:t>International</a:t>
            </a:r>
          </a:p>
          <a:p>
            <a:r>
              <a:rPr lang="en-US">
                <a:cs typeface="Calibri"/>
              </a:rPr>
              <a:t>Open Access</a:t>
            </a:r>
          </a:p>
          <a:p>
            <a:r>
              <a:rPr lang="en-US">
                <a:cs typeface="Calibri"/>
              </a:rPr>
              <a:t>Peer-Reviewed</a:t>
            </a:r>
          </a:p>
          <a:p>
            <a:r>
              <a:rPr lang="en-US">
                <a:cs typeface="Calibri"/>
              </a:rPr>
              <a:t>Indexed</a:t>
            </a:r>
          </a:p>
          <a:p>
            <a:r>
              <a:rPr lang="en-US">
                <a:cs typeface="Calibri"/>
              </a:rPr>
              <a:t>Wiley Publication in Collaboration with the University of Michigan</a:t>
            </a:r>
          </a:p>
          <a:p>
            <a:r>
              <a:rPr lang="en-US">
                <a:cs typeface="Calibri"/>
              </a:rPr>
              <a:t>Published Quarterly; First Issue January 2017</a:t>
            </a:r>
          </a:p>
          <a:p>
            <a:r>
              <a:rPr lang="en-US">
                <a:cs typeface="Calibri"/>
                <a:hlinkClick r:id="rId2"/>
              </a:rPr>
              <a:t>Https://onlinelibrary.wiley.com/toc/23796146/2021/5/4 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Early View feature available: </a:t>
            </a:r>
            <a:r>
              <a:rPr lang="en-US">
                <a:cs typeface="Calibri"/>
                <a:hlinkClick r:id="rId3"/>
              </a:rPr>
              <a:t>Https://onlinelibrary.wiley.com/toc/23796146/0/0</a:t>
            </a:r>
          </a:p>
        </p:txBody>
      </p:sp>
    </p:spTree>
    <p:extLst>
      <p:ext uri="{BB962C8B-B14F-4D97-AF65-F5344CB8AC3E}">
        <p14:creationId xmlns:p14="http://schemas.microsoft.com/office/powerpoint/2010/main" val="348865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40C9-C7D4-496E-AAEC-6F0D3F217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The Journal: </a:t>
            </a:r>
            <a:r>
              <a:rPr lang="en-US" b="1">
                <a:cs typeface="Calibri Light"/>
              </a:rPr>
              <a:t>Mission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B61D4-0D6B-4254-89C7-DB1E5CAB7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>
                <a:cs typeface="Calibri" panose="020F0502020204030204"/>
              </a:rPr>
              <a:t>Advance the interdisciplinary area of learning health systems by promoting research, scholarship, and dialog focused on theory, complex issues, conceptual syntheses, models, solution designs, and system evaluations designed to achieve </a:t>
            </a:r>
            <a:r>
              <a:rPr lang="en-US" i="1">
                <a:cs typeface="Calibri" panose="020F0502020204030204"/>
              </a:rPr>
              <a:t>continuous rapid improvement in health and healthcare and to transform organizational practice</a:t>
            </a:r>
            <a:r>
              <a:rPr lang="en-US">
                <a:cs typeface="Calibri" panose="020F050202020403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381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2CB4-4027-482E-8A74-8A0BDB57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The Journal: </a:t>
            </a:r>
            <a:r>
              <a:rPr lang="en-US" b="1">
                <a:cs typeface="Calibri Light"/>
              </a:rPr>
              <a:t>Content-Manuscript Types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55662-8E3F-47F0-8502-3B7DE6698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802" y="1545478"/>
            <a:ext cx="10509998" cy="463148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en-US" b="1">
              <a:cs typeface="Calibri" panose="020F0502020204030204"/>
            </a:endParaRPr>
          </a:p>
          <a:p>
            <a:r>
              <a:rPr lang="en-US">
                <a:cs typeface="Calibri" panose="020F0502020204030204"/>
              </a:rPr>
              <a:t>Computable Knowledge Publications</a:t>
            </a:r>
          </a:p>
          <a:p>
            <a:r>
              <a:rPr lang="en-US">
                <a:cs typeface="Calibri" panose="020F0502020204030204"/>
              </a:rPr>
              <a:t>Technical Reports (methods, models, investigations) </a:t>
            </a:r>
          </a:p>
          <a:p>
            <a:r>
              <a:rPr lang="en-US">
                <a:cs typeface="Calibri" panose="020F0502020204030204"/>
              </a:rPr>
              <a:t>Research Reports (empirical studies, evaluations, simulations, systematic reviews)</a:t>
            </a:r>
          </a:p>
          <a:p>
            <a:r>
              <a:rPr lang="en-US">
                <a:cs typeface="Calibri" panose="020F0502020204030204"/>
              </a:rPr>
              <a:t>Experience Reports</a:t>
            </a:r>
          </a:p>
          <a:p>
            <a:r>
              <a:rPr lang="en-US">
                <a:cs typeface="Calibri" panose="020F0502020204030204"/>
              </a:rPr>
              <a:t>Policy Analyses</a:t>
            </a:r>
          </a:p>
          <a:p>
            <a:r>
              <a:rPr lang="en-US">
                <a:cs typeface="Calibri" panose="020F0502020204030204"/>
              </a:rPr>
              <a:t>Brief Reports</a:t>
            </a:r>
          </a:p>
          <a:p>
            <a:r>
              <a:rPr lang="en-US">
                <a:cs typeface="Calibri" panose="020F0502020204030204"/>
              </a:rPr>
              <a:t>Special Reports</a:t>
            </a:r>
          </a:p>
          <a:p>
            <a:r>
              <a:rPr lang="en-US">
                <a:cs typeface="Calibri" panose="020F0502020204030204"/>
              </a:rPr>
              <a:t>Commentaries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58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60348-7A16-401F-BA01-5E105A19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The Journal: </a:t>
            </a:r>
            <a:r>
              <a:rPr lang="en-US" b="1">
                <a:cs typeface="Calibri Light"/>
              </a:rPr>
              <a:t>Content-Special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8BC97-5EF1-4221-B136-31DDA0ADE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671" y="2139390"/>
            <a:ext cx="10515600" cy="4754749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>
                <a:cs typeface="Calibri"/>
              </a:rPr>
              <a:t>One issue of each volume has been dedicated as a "Special Issue" since we first started publishing.</a:t>
            </a:r>
          </a:p>
          <a:p>
            <a:r>
              <a:rPr lang="en-US" dirty="0">
                <a:cs typeface="Calibri"/>
              </a:rPr>
              <a:t>One or more guest editor</a:t>
            </a:r>
          </a:p>
          <a:p>
            <a:r>
              <a:rPr lang="en-US" dirty="0">
                <a:cs typeface="Calibri"/>
              </a:rPr>
              <a:t>Topic focused; often a call for papers is issued</a:t>
            </a:r>
          </a:p>
          <a:p>
            <a:r>
              <a:rPr lang="en-US" dirty="0">
                <a:cs typeface="Calibri"/>
              </a:rPr>
              <a:t>Normal peer review process is followed; guest editors may not serve as reviewers</a:t>
            </a:r>
          </a:p>
          <a:p>
            <a:r>
              <a:rPr lang="en-US" dirty="0">
                <a:cs typeface="Calibri"/>
              </a:rPr>
              <a:t>Guest editors write a Commentary for the issue.</a:t>
            </a:r>
          </a:p>
          <a:p>
            <a:r>
              <a:rPr lang="en-US" dirty="0">
                <a:cs typeface="Calibri"/>
              </a:rPr>
              <a:t>Patient empowerment and the learning health system (2017)</a:t>
            </a:r>
          </a:p>
          <a:p>
            <a:r>
              <a:rPr lang="en-US" dirty="0">
                <a:cs typeface="Calibri"/>
              </a:rPr>
              <a:t>Ethical, legal, and social implications of learning health systems (2018)</a:t>
            </a:r>
          </a:p>
          <a:p>
            <a:r>
              <a:rPr lang="en-US" dirty="0">
                <a:cs typeface="Calibri"/>
              </a:rPr>
              <a:t>Learning Health Systems: Connecting Research to Practice Worldwide (2019)</a:t>
            </a:r>
          </a:p>
          <a:p>
            <a:r>
              <a:rPr lang="en-US" dirty="0">
                <a:cs typeface="Calibri"/>
              </a:rPr>
              <a:t>Human phenomics and the learning health system (2020)</a:t>
            </a:r>
          </a:p>
          <a:p>
            <a:r>
              <a:rPr lang="en-US" dirty="0">
                <a:cs typeface="Calibri"/>
              </a:rPr>
              <a:t>Collaborative Learning Health Systems: Science and Practice (2021) 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5577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879B9-EBCF-4CB6-BE3F-6BD7881B1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The Journal: </a:t>
            </a:r>
            <a:r>
              <a:rPr lang="en-US" b="1">
                <a:cs typeface="Calibri Light"/>
              </a:rPr>
              <a:t>The Process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F8947-2790-47B2-BB75-2D2FDD935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 panose="020F0502020204030204"/>
              </a:rPr>
              <a:t>Authors submit manuscripts electronically; they decide their manuscript type (we reserve right to change)</a:t>
            </a:r>
          </a:p>
          <a:p>
            <a:r>
              <a:rPr lang="en-US" dirty="0">
                <a:cs typeface="Calibri" panose="020F0502020204030204"/>
              </a:rPr>
              <a:t>Assigned Associate Editor invites peer reviewers</a:t>
            </a:r>
          </a:p>
          <a:p>
            <a:r>
              <a:rPr lang="en-US" dirty="0">
                <a:cs typeface="Calibri" panose="020F0502020204030204"/>
              </a:rPr>
              <a:t>Manuscript is peer reviewed</a:t>
            </a:r>
          </a:p>
          <a:p>
            <a:r>
              <a:rPr lang="en-US" dirty="0">
                <a:cs typeface="Calibri" panose="020F0502020204030204"/>
              </a:rPr>
              <a:t>Recommendation made to Editor in Chief by Associate Editor based on reviews</a:t>
            </a:r>
            <a:endParaRPr lang="en-US"/>
          </a:p>
          <a:p>
            <a:r>
              <a:rPr lang="en-US" dirty="0">
                <a:cs typeface="Calibri" panose="020F0502020204030204"/>
              </a:rPr>
              <a:t>Author submits a revision as needed</a:t>
            </a:r>
          </a:p>
          <a:p>
            <a:r>
              <a:rPr lang="en-US" dirty="0">
                <a:cs typeface="Calibri" panose="020F0502020204030204"/>
              </a:rPr>
              <a:t>Associate Editor reviews revised version and makes Recommendation to Editor in Chief</a:t>
            </a:r>
          </a:p>
          <a:p>
            <a:r>
              <a:rPr lang="en-US" dirty="0">
                <a:cs typeface="Calibri" panose="020F0502020204030204"/>
              </a:rPr>
              <a:t>Editor in Chief makes decision to accept, reject, revisions needed</a:t>
            </a:r>
          </a:p>
        </p:txBody>
      </p:sp>
    </p:spTree>
    <p:extLst>
      <p:ext uri="{BB962C8B-B14F-4D97-AF65-F5344CB8AC3E}">
        <p14:creationId xmlns:p14="http://schemas.microsoft.com/office/powerpoint/2010/main" val="1368921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44135-DD21-4F25-B59D-0FA07BA28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The Journal:  </a:t>
            </a:r>
            <a:r>
              <a:rPr lang="en-US" b="1">
                <a:cs typeface="Calibri Light"/>
              </a:rPr>
              <a:t>The Challenges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F0F0B-79DB-4073-AECB-9835A0DDB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802" y="1904066"/>
            <a:ext cx="10509998" cy="4272897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From submission to export to publication, It is easy to get into the weeds! </a:t>
            </a:r>
            <a:endParaRPr lang="en-US"/>
          </a:p>
          <a:p>
            <a:r>
              <a:rPr lang="en-US" dirty="0">
                <a:cs typeface="Calibri" panose="020F0502020204030204"/>
              </a:rPr>
              <a:t>Manuscript not in scope or appropriate topic 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for the Journal</a:t>
            </a:r>
          </a:p>
          <a:p>
            <a:r>
              <a:rPr lang="en-US" dirty="0">
                <a:cs typeface="Calibri" panose="020F0502020204030204"/>
              </a:rPr>
              <a:t>Manuscript poorly written, lacking in clarity</a:t>
            </a:r>
          </a:p>
          <a:p>
            <a:r>
              <a:rPr lang="en-US" dirty="0">
                <a:cs typeface="Calibri" panose="020F0502020204030204"/>
              </a:rPr>
              <a:t>All parts of the manuscript were not initially submitted</a:t>
            </a:r>
          </a:p>
          <a:p>
            <a:r>
              <a:rPr lang="en-US" dirty="0">
                <a:cs typeface="Calibri" panose="020F0502020204030204"/>
              </a:rPr>
              <a:t>Authors submit searching keywords for article; no standard list</a:t>
            </a:r>
          </a:p>
          <a:p>
            <a:r>
              <a:rPr lang="en-US" dirty="0">
                <a:cs typeface="Calibri" panose="020F0502020204030204"/>
              </a:rPr>
              <a:t>Author unable to meet deadlines</a:t>
            </a:r>
          </a:p>
          <a:p>
            <a:r>
              <a:rPr lang="en-US" dirty="0">
                <a:cs typeface="Calibri" panose="020F0502020204030204"/>
              </a:rPr>
              <a:t>Author confused about </a:t>
            </a:r>
            <a:r>
              <a:rPr lang="en-US" dirty="0" err="1">
                <a:cs typeface="Calibri" panose="020F0502020204030204"/>
              </a:rPr>
              <a:t>ScholarOne</a:t>
            </a:r>
            <a:r>
              <a:rPr lang="en-US" dirty="0">
                <a:cs typeface="Calibri" panose="020F0502020204030204"/>
              </a:rPr>
              <a:t> Manuscript processes</a:t>
            </a:r>
          </a:p>
          <a:p>
            <a:r>
              <a:rPr lang="en-US" dirty="0">
                <a:cs typeface="Calibri" panose="020F0502020204030204"/>
              </a:rPr>
              <a:t>Author unable to pay APC  for accepted paper or missed the deadline</a:t>
            </a:r>
          </a:p>
          <a:p>
            <a:r>
              <a:rPr lang="en-US" dirty="0">
                <a:cs typeface="Calibri" panose="020F0502020204030204"/>
              </a:rPr>
              <a:t>Corresponding Author too busy to sign the Open Access Agreement</a:t>
            </a:r>
          </a:p>
          <a:p>
            <a:r>
              <a:rPr lang="en-US" dirty="0">
                <a:cs typeface="Calibri" panose="020F0502020204030204"/>
              </a:rPr>
              <a:t>Associate Editor has difficult time finding appropriate Reviewers</a:t>
            </a:r>
          </a:p>
          <a:p>
            <a:r>
              <a:rPr lang="en-US" dirty="0">
                <a:cs typeface="Calibri" panose="020F0502020204030204"/>
              </a:rPr>
              <a:t>Reviewers decline invitation to review</a:t>
            </a:r>
            <a:endParaRPr lang="en-US"/>
          </a:p>
          <a:p>
            <a:r>
              <a:rPr lang="en-US" dirty="0">
                <a:cs typeface="Calibri" panose="020F0502020204030204"/>
              </a:rPr>
              <a:t>Reviewers unable to meet review deadlines</a:t>
            </a:r>
            <a:endParaRPr lang="en-US"/>
          </a:p>
          <a:p>
            <a:r>
              <a:rPr lang="en-US" dirty="0">
                <a:cs typeface="Calibri" panose="020F0502020204030204"/>
              </a:rPr>
              <a:t>Reviewers have a conflict of interest</a:t>
            </a:r>
          </a:p>
          <a:p>
            <a:r>
              <a:rPr lang="en-US" dirty="0">
                <a:cs typeface="Calibri" panose="020F0502020204030204"/>
              </a:rPr>
              <a:t>Since the COVID-19 pandemic, many editors, reviewers, and authors have been working in healthcare on the frontlines!</a:t>
            </a: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22844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009E-E9DD-42DA-A922-41C5E420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The Journal:  Visibility and Indexing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BC14E-8BDA-4940-9B29-E9F46C675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cs typeface="Calibri" panose="020F0502020204030204"/>
              </a:rPr>
              <a:t>The LHS Journal is an open access Journal; all articles are freely available for downloading, viewing, and citing; this includes those published in Early View </a:t>
            </a:r>
          </a:p>
          <a:p>
            <a:r>
              <a:rPr lang="en-US" dirty="0">
                <a:cs typeface="Calibri" panose="020F0502020204030204"/>
              </a:rPr>
              <a:t>Article must be selected for an Issue before it will be indexed by PubMed </a:t>
            </a:r>
            <a:endParaRPr lang="en-US"/>
          </a:p>
          <a:p>
            <a:r>
              <a:rPr lang="en-US" dirty="0">
                <a:cs typeface="Calibri" panose="020F0502020204030204"/>
              </a:rPr>
              <a:t>LHS Journal articles are abstracted and indexed in</a:t>
            </a:r>
            <a:endParaRPr lang="en-US" dirty="0"/>
          </a:p>
          <a:p>
            <a:pPr>
              <a:buFont typeface="Wingdings" panose="020B0604020202020204" pitchFamily="34" charset="0"/>
              <a:buChar char="v"/>
            </a:pPr>
            <a:r>
              <a:rPr lang="en-US" dirty="0">
                <a:cs typeface="Calibri" panose="020F0502020204030204"/>
              </a:rPr>
              <a:t> ACM Digital Library (Association for Computing Machinery)</a:t>
            </a:r>
            <a:endParaRPr lang="en-US" dirty="0"/>
          </a:p>
          <a:p>
            <a:pPr>
              <a:buFont typeface="Wingdings" panose="020B0604020202020204" pitchFamily="34" charset="0"/>
              <a:buChar char="v"/>
            </a:pPr>
            <a:r>
              <a:rPr lang="en-US" dirty="0">
                <a:cs typeface="Calibri" panose="020F0502020204030204"/>
              </a:rPr>
              <a:t>Emerging Sources Citation Index (Clarivate Analytics)</a:t>
            </a:r>
            <a:endParaRPr lang="en-US" dirty="0"/>
          </a:p>
          <a:p>
            <a:pPr>
              <a:buFont typeface="Wingdings" panose="020B0604020202020204" pitchFamily="34" charset="0"/>
              <a:buChar char="v"/>
            </a:pPr>
            <a:r>
              <a:rPr lang="en-US" dirty="0">
                <a:cs typeface="Calibri" panose="020F0502020204030204"/>
              </a:rPr>
              <a:t>Directory of Open Access Journals (DOAJ)</a:t>
            </a:r>
            <a:endParaRPr lang="en-US" dirty="0"/>
          </a:p>
          <a:p>
            <a:pPr>
              <a:buFont typeface="Wingdings" panose="020B0604020202020204" pitchFamily="34" charset="0"/>
              <a:buChar char="v"/>
            </a:pPr>
            <a:r>
              <a:rPr lang="en-US" dirty="0">
                <a:cs typeface="Calibri" panose="020F0502020204030204"/>
              </a:rPr>
              <a:t>PubMed via PMC deposit (NLM)</a:t>
            </a:r>
            <a:endParaRPr lang="en-US" dirty="0"/>
          </a:p>
          <a:p>
            <a:pPr>
              <a:buFont typeface="Wingdings" panose="020B0604020202020204" pitchFamily="34" charset="0"/>
              <a:buChar char="v"/>
            </a:pPr>
            <a:r>
              <a:rPr lang="en-US" dirty="0">
                <a:cs typeface="Calibri" panose="020F0502020204030204"/>
              </a:rPr>
              <a:t>SCOPUS (Elsevier)</a:t>
            </a:r>
            <a:endParaRPr lang="en-US" dirty="0"/>
          </a:p>
          <a:p>
            <a:pPr>
              <a:buFont typeface="Wingdings" panose="020B0604020202020204" pitchFamily="34" charset="0"/>
              <a:buChar char="v"/>
            </a:pPr>
            <a:r>
              <a:rPr lang="en-US" dirty="0">
                <a:cs typeface="Calibri" panose="020F0502020204030204"/>
              </a:rPr>
              <a:t>Web of Science (Clarivate Analytics) </a:t>
            </a:r>
            <a:endParaRPr lang="en-US" dirty="0"/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0155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1256</Words>
  <Application>Microsoft Office PowerPoint</Application>
  <PresentationFormat>Widescreen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Learning Health Systems</vt:lpstr>
      <vt:lpstr>Introduction</vt:lpstr>
      <vt:lpstr>The Journal: Overview</vt:lpstr>
      <vt:lpstr>The Journal: Mission</vt:lpstr>
      <vt:lpstr>The Journal: Content-Manuscript Types</vt:lpstr>
      <vt:lpstr>The Journal: Content-Special Issues</vt:lpstr>
      <vt:lpstr>The Journal: The Process</vt:lpstr>
      <vt:lpstr>The Journal:  The Challenges</vt:lpstr>
      <vt:lpstr>The Journal:  Visibility and Indexing</vt:lpstr>
      <vt:lpstr>So what about the Journal's Journey? </vt:lpstr>
      <vt:lpstr>Initial CKP article To Appear In 2020:  Volume 6, Issue 1</vt:lpstr>
      <vt:lpstr>Arzt et al.-CKP ICE Abstract highlights</vt:lpstr>
      <vt:lpstr>Thank you for listening and Other important articles from the LHS Journal</vt:lpstr>
      <vt:lpstr>Other important articles from the LHS Journal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Swain</dc:creator>
  <cp:lastModifiedBy>Deborah Swain</cp:lastModifiedBy>
  <cp:revision>367</cp:revision>
  <dcterms:created xsi:type="dcterms:W3CDTF">2021-12-16T21:58:33Z</dcterms:created>
  <dcterms:modified xsi:type="dcterms:W3CDTF">2023-09-24T22:51:13Z</dcterms:modified>
</cp:coreProperties>
</file>